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3" r:id="rId6"/>
    <p:sldId id="260"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p:restoredTop sz="94658"/>
  </p:normalViewPr>
  <p:slideViewPr>
    <p:cSldViewPr snapToGrid="0">
      <p:cViewPr varScale="1">
        <p:scale>
          <a:sx n="106" d="100"/>
          <a:sy n="106" d="100"/>
        </p:scale>
        <p:origin x="12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165A-2B95-E249-AAA3-CFB38293CAD3}" type="datetimeFigureOut">
              <a:rPr lang="en-US" smtClean="0"/>
              <a:t>10/4/25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F03AA-F3D8-0049-9306-95E75C9AD425}" type="slidenum">
              <a:rPr lang="en-US" smtClean="0"/>
              <a:t>‹#›</a:t>
            </a:fld>
            <a:endParaRPr lang="en-US"/>
          </a:p>
        </p:txBody>
      </p:sp>
    </p:spTree>
    <p:extLst>
      <p:ext uri="{BB962C8B-B14F-4D97-AF65-F5344CB8AC3E}">
        <p14:creationId xmlns:p14="http://schemas.microsoft.com/office/powerpoint/2010/main" val="319616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F03AA-F3D8-0049-9306-95E75C9AD425}" type="slidenum">
              <a:rPr lang="en-US" smtClean="0"/>
              <a:t>4</a:t>
            </a:fld>
            <a:endParaRPr lang="en-US"/>
          </a:p>
        </p:txBody>
      </p:sp>
    </p:spTree>
    <p:extLst>
      <p:ext uri="{BB962C8B-B14F-4D97-AF65-F5344CB8AC3E}">
        <p14:creationId xmlns:p14="http://schemas.microsoft.com/office/powerpoint/2010/main" val="357741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F03AA-F3D8-0049-9306-95E75C9AD425}" type="slidenum">
              <a:rPr lang="en-US" smtClean="0"/>
              <a:t>6</a:t>
            </a:fld>
            <a:endParaRPr lang="en-US"/>
          </a:p>
        </p:txBody>
      </p:sp>
    </p:spTree>
    <p:extLst>
      <p:ext uri="{BB962C8B-B14F-4D97-AF65-F5344CB8AC3E}">
        <p14:creationId xmlns:p14="http://schemas.microsoft.com/office/powerpoint/2010/main" val="362125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5589-4FA5-03C0-E788-1F7A20841D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ECEED-1969-1EB0-D11C-D93FFE648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0F7A9-63C8-3795-E1F6-EDBF3691EA18}"/>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5BC49158-6564-0D80-7A01-E24C25BD3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FAAE4-BC7B-8BF5-CB5B-DE2C330FBC3B}"/>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284159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3945-EE5C-2BDD-48FA-170685B2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BE828B-A5CB-650F-1E74-46BA599A8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78BBA-711B-8F3F-574F-4D0B37D87F78}"/>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7A3DDBE9-2E11-F4C5-D671-716D6B945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3AB63-A8E5-5323-8A3A-3C7E426E27D9}"/>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421698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3E224A-590F-8981-3151-71CD073F1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0FD87-4D3D-13A7-996D-3E783F75D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4D15C-4B30-4A1A-895F-6E4678A446F9}"/>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76BFF4C6-562F-8F3F-E2EE-FDE0D45F6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11FC5-2DC1-6D32-20C6-C0CAC978B6CF}"/>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232294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1C37-1828-EF2C-5E9E-3AEEA9537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1F99D-7487-2C2F-1EEE-6269AA7BD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956EF-8BB2-713A-E19D-7C30154AD7A6}"/>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ED91171B-C209-A756-69E9-5B28F461B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4747F-7E44-03C5-7C48-EE4ACAF3B9FA}"/>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182547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92E8-77F1-3EF3-2B74-B4483D6ADB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098FA-919A-C098-9C53-65D710DAF9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7677B-745A-B22F-31B5-BFF47BC990BE}"/>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A95B564A-66D0-CFBB-6B20-F41ADD42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7B099-866E-E338-1396-88D3677BC761}"/>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165911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F788-6E62-A299-2716-3DE2CF829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B687C-C099-BA35-3E72-A1E124D8F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63F3A-33F7-51E6-437F-BE0F4CE85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64BAF-4DC4-B221-A0AC-08E5EFC8FC03}"/>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6" name="Footer Placeholder 5">
            <a:extLst>
              <a:ext uri="{FF2B5EF4-FFF2-40B4-BE49-F238E27FC236}">
                <a16:creationId xmlns:a16="http://schemas.microsoft.com/office/drawing/2014/main" id="{086E40F8-33BD-AB01-103D-4A90F0143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1FCCA-164B-BBAF-C2E4-0A69604CFD30}"/>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361952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94F8-20E1-3F25-3E96-9DEE18FC7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4D632-2E77-5897-0BCF-BC091BCC0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3789E-4097-16DA-D317-6A6B0BC7C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46DC-8A80-E6F4-4569-473C558FE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CCF0F0-63B5-8994-763D-EBF96F29D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6E094A-9409-E880-DF29-354A6748C343}"/>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8" name="Footer Placeholder 7">
            <a:extLst>
              <a:ext uri="{FF2B5EF4-FFF2-40B4-BE49-F238E27FC236}">
                <a16:creationId xmlns:a16="http://schemas.microsoft.com/office/drawing/2014/main" id="{38C73D2B-8957-9115-4E1B-1E2C045DD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5F62A-ADA2-1B17-E94C-0C960B809B85}"/>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1170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F81A-3406-D5D5-BD37-1FBC33F92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024B9-0067-D3B7-3F03-F45FBC8CA07B}"/>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4" name="Footer Placeholder 3">
            <a:extLst>
              <a:ext uri="{FF2B5EF4-FFF2-40B4-BE49-F238E27FC236}">
                <a16:creationId xmlns:a16="http://schemas.microsoft.com/office/drawing/2014/main" id="{9AB9D89A-27ED-1EC5-92F5-4CB42DB0F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727142-CCDD-4AD6-7EAD-BB30EFF4DFCD}"/>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278617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4C928-4DB9-9C81-AB58-8FE70DB44E7C}"/>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3" name="Footer Placeholder 2">
            <a:extLst>
              <a:ext uri="{FF2B5EF4-FFF2-40B4-BE49-F238E27FC236}">
                <a16:creationId xmlns:a16="http://schemas.microsoft.com/office/drawing/2014/main" id="{A084F3C0-98F4-7B61-8C97-5F536996BD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F2525-4EC4-26D5-5F8C-D89D0D466C03}"/>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418740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8C09-EB58-2233-A326-3224A4CCE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B0BB8D-B789-F9A3-9FC8-5395998498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C8C57-D6CC-297D-1539-655EDA67E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9C15C-5B83-5BC8-A44D-F45BDB817E36}"/>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6" name="Footer Placeholder 5">
            <a:extLst>
              <a:ext uri="{FF2B5EF4-FFF2-40B4-BE49-F238E27FC236}">
                <a16:creationId xmlns:a16="http://schemas.microsoft.com/office/drawing/2014/main" id="{D82615B3-0BD6-727F-075D-F1BC2BCF3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42467-B521-8B65-B037-F37B32943FA1}"/>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38359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6934-D8B6-85C0-39EA-D0559BEC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52C472-16CA-5EB5-F6CF-7182104EF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5C3B35-4BE2-8547-ED36-672330F48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FCDD2-BB89-8DAB-77E1-18B200A53EF6}"/>
              </a:ext>
            </a:extLst>
          </p:cNvPr>
          <p:cNvSpPr>
            <a:spLocks noGrp="1"/>
          </p:cNvSpPr>
          <p:nvPr>
            <p:ph type="dt" sz="half" idx="10"/>
          </p:nvPr>
        </p:nvSpPr>
        <p:spPr/>
        <p:txBody>
          <a:bodyPr/>
          <a:lstStyle/>
          <a:p>
            <a:fld id="{82D5CD47-6E85-C342-9D21-39AC5D6E04FD}" type="datetimeFigureOut">
              <a:rPr lang="en-US" smtClean="0"/>
              <a:t>10/4/25</a:t>
            </a:fld>
            <a:endParaRPr lang="en-US"/>
          </a:p>
        </p:txBody>
      </p:sp>
      <p:sp>
        <p:nvSpPr>
          <p:cNvPr id="6" name="Footer Placeholder 5">
            <a:extLst>
              <a:ext uri="{FF2B5EF4-FFF2-40B4-BE49-F238E27FC236}">
                <a16:creationId xmlns:a16="http://schemas.microsoft.com/office/drawing/2014/main" id="{58993871-B101-D143-352C-6FC09505D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E9BB4-030A-E011-C94C-CB3AD473AA22}"/>
              </a:ext>
            </a:extLst>
          </p:cNvPr>
          <p:cNvSpPr>
            <a:spLocks noGrp="1"/>
          </p:cNvSpPr>
          <p:nvPr>
            <p:ph type="sldNum" sz="quarter" idx="12"/>
          </p:nvPr>
        </p:nvSpPr>
        <p:spPr/>
        <p:txBody>
          <a:bodyPr/>
          <a:lstStyle/>
          <a:p>
            <a:fld id="{6B2CA95A-2800-6242-9C5F-EF08D02EBB77}" type="slidenum">
              <a:rPr lang="en-US" smtClean="0"/>
              <a:t>‹#›</a:t>
            </a:fld>
            <a:endParaRPr lang="en-US"/>
          </a:p>
        </p:txBody>
      </p:sp>
    </p:spTree>
    <p:extLst>
      <p:ext uri="{BB962C8B-B14F-4D97-AF65-F5344CB8AC3E}">
        <p14:creationId xmlns:p14="http://schemas.microsoft.com/office/powerpoint/2010/main" val="341798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D6D4A-37AC-8FBE-366B-718DE4AEF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DE4DCB-2303-07C5-92F4-DF66EE087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1200A-D4C4-0712-5D56-9E0C98AA6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D5CD47-6E85-C342-9D21-39AC5D6E04FD}" type="datetimeFigureOut">
              <a:rPr lang="en-US" smtClean="0"/>
              <a:t>10/4/25</a:t>
            </a:fld>
            <a:endParaRPr lang="en-US"/>
          </a:p>
        </p:txBody>
      </p:sp>
      <p:sp>
        <p:nvSpPr>
          <p:cNvPr id="5" name="Footer Placeholder 4">
            <a:extLst>
              <a:ext uri="{FF2B5EF4-FFF2-40B4-BE49-F238E27FC236}">
                <a16:creationId xmlns:a16="http://schemas.microsoft.com/office/drawing/2014/main" id="{DA5BCD88-1284-79BC-055F-6C9D6831E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23D6AD-066C-EB4C-D863-26CD242EE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CA95A-2800-6242-9C5F-EF08D02EBB77}" type="slidenum">
              <a:rPr lang="en-US" smtClean="0"/>
              <a:t>‹#›</a:t>
            </a:fld>
            <a:endParaRPr lang="en-US"/>
          </a:p>
        </p:txBody>
      </p:sp>
    </p:spTree>
    <p:extLst>
      <p:ext uri="{BB962C8B-B14F-4D97-AF65-F5344CB8AC3E}">
        <p14:creationId xmlns:p14="http://schemas.microsoft.com/office/powerpoint/2010/main" val="198148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2B10-B0C0-F289-A5B2-47C35F0D27C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283193-7426-3363-909C-418B52960C7A}"/>
              </a:ext>
            </a:extLst>
          </p:cNvPr>
          <p:cNvSpPr>
            <a:spLocks noGrp="1"/>
          </p:cNvSpPr>
          <p:nvPr>
            <p:ph type="subTitle" idx="1"/>
          </p:nvPr>
        </p:nvSpPr>
        <p:spPr/>
        <p:txBody>
          <a:bodyPr/>
          <a:lstStyle/>
          <a:p>
            <a:endParaRPr lang="en-US"/>
          </a:p>
        </p:txBody>
      </p:sp>
      <p:pic>
        <p:nvPicPr>
          <p:cNvPr id="5" name="Picture 4" descr="A person sitting in a chair&#10;&#10;AI-generated content may be incorrect.">
            <a:extLst>
              <a:ext uri="{FF2B5EF4-FFF2-40B4-BE49-F238E27FC236}">
                <a16:creationId xmlns:a16="http://schemas.microsoft.com/office/drawing/2014/main" id="{2768DCF2-D122-5E02-4101-01A82881CAED}"/>
              </a:ext>
            </a:extLst>
          </p:cNvPr>
          <p:cNvPicPr>
            <a:picLocks noChangeAspect="1"/>
          </p:cNvPicPr>
          <p:nvPr/>
        </p:nvPicPr>
        <p:blipFill>
          <a:blip r:embed="rId2"/>
          <a:srcRect l="1007" t="39598" r="13395" b="12584"/>
          <a:stretch>
            <a:fillRect/>
          </a:stretch>
        </p:blipFill>
        <p:spPr>
          <a:xfrm>
            <a:off x="-84221" y="0"/>
            <a:ext cx="12276221" cy="6858000"/>
          </a:xfrm>
          <a:prstGeom prst="rect">
            <a:avLst/>
          </a:prstGeom>
        </p:spPr>
      </p:pic>
      <p:sp>
        <p:nvSpPr>
          <p:cNvPr id="6" name="TextBox 5">
            <a:extLst>
              <a:ext uri="{FF2B5EF4-FFF2-40B4-BE49-F238E27FC236}">
                <a16:creationId xmlns:a16="http://schemas.microsoft.com/office/drawing/2014/main" id="{30A33444-0936-89A8-8CE5-5EE965F8CB66}"/>
              </a:ext>
            </a:extLst>
          </p:cNvPr>
          <p:cNvSpPr txBox="1"/>
          <p:nvPr/>
        </p:nvSpPr>
        <p:spPr>
          <a:xfrm>
            <a:off x="649705" y="709863"/>
            <a:ext cx="5317958" cy="369332"/>
          </a:xfrm>
          <a:prstGeom prst="rect">
            <a:avLst/>
          </a:prstGeom>
          <a:noFill/>
        </p:spPr>
        <p:txBody>
          <a:bodyPr wrap="square" rtlCol="0">
            <a:spAutoFit/>
          </a:bodyPr>
          <a:lstStyle/>
          <a:p>
            <a:r>
              <a:rPr lang="en-US" dirty="0"/>
              <a:t>EXODUS</a:t>
            </a:r>
          </a:p>
        </p:txBody>
      </p:sp>
      <p:sp>
        <p:nvSpPr>
          <p:cNvPr id="7" name="Rectangle 6">
            <a:extLst>
              <a:ext uri="{FF2B5EF4-FFF2-40B4-BE49-F238E27FC236}">
                <a16:creationId xmlns:a16="http://schemas.microsoft.com/office/drawing/2014/main" id="{6248267D-2537-02E9-DC29-C8C44C05D6D9}"/>
              </a:ext>
            </a:extLst>
          </p:cNvPr>
          <p:cNvSpPr/>
          <p:nvPr/>
        </p:nvSpPr>
        <p:spPr>
          <a:xfrm>
            <a:off x="270540" y="248197"/>
            <a:ext cx="5825460" cy="1200329"/>
          </a:xfrm>
          <a:prstGeom prst="rect">
            <a:avLst/>
          </a:prstGeom>
          <a:noFill/>
        </p:spPr>
        <p:txBody>
          <a:bodyPr wrap="square" lIns="91440" tIns="45720" rIns="91440" bIns="45720">
            <a:spAutoFit/>
          </a:bodyPr>
          <a:lstStyle/>
          <a:p>
            <a:r>
              <a:rPr lang="en-US" sz="7200" b="1" cap="none" spc="50" dirty="0">
                <a:ln w="0"/>
                <a:solidFill>
                  <a:schemeClr val="bg2"/>
                </a:solidFill>
                <a:effectLst>
                  <a:innerShdw blurRad="63500" dist="50800" dir="13500000">
                    <a:srgbClr val="000000">
                      <a:alpha val="50000"/>
                    </a:srgbClr>
                  </a:innerShdw>
                </a:effectLst>
              </a:rPr>
              <a:t>EXODUS</a:t>
            </a:r>
          </a:p>
        </p:txBody>
      </p:sp>
      <p:sp>
        <p:nvSpPr>
          <p:cNvPr id="8" name="TextBox 7">
            <a:extLst>
              <a:ext uri="{FF2B5EF4-FFF2-40B4-BE49-F238E27FC236}">
                <a16:creationId xmlns:a16="http://schemas.microsoft.com/office/drawing/2014/main" id="{5C246D36-D2C4-4D63-E96C-744A9911BB96}"/>
              </a:ext>
            </a:extLst>
          </p:cNvPr>
          <p:cNvSpPr txBox="1"/>
          <p:nvPr/>
        </p:nvSpPr>
        <p:spPr>
          <a:xfrm>
            <a:off x="270540" y="4826674"/>
            <a:ext cx="8917459" cy="1477328"/>
          </a:xfrm>
          <a:prstGeom prst="rect">
            <a:avLst/>
          </a:prstGeom>
          <a:noFill/>
        </p:spPr>
        <p:txBody>
          <a:bodyPr wrap="square" rtlCol="0">
            <a:spAutoFit/>
          </a:bodyPr>
          <a:lstStyle/>
          <a:p>
            <a:r>
              <a:rPr lang="en-US" b="1" dirty="0">
                <a:solidFill>
                  <a:schemeClr val="bg1"/>
                </a:solidFill>
              </a:rPr>
              <a:t>Logline</a:t>
            </a:r>
            <a:endParaRPr lang="en-US" dirty="0">
              <a:solidFill>
                <a:schemeClr val="bg1"/>
              </a:solidFill>
            </a:endParaRPr>
          </a:p>
          <a:p>
            <a:r>
              <a:rPr lang="en-US" dirty="0">
                <a:solidFill>
                  <a:schemeClr val="bg1"/>
                </a:solidFill>
              </a:rPr>
              <a:t>When a detached man lives his life in a simulation he begins to recover memories of his past life, and uncovers a conspiracy that reveals not only his own murder but a coming cataclysm that threatens both digital avatars and the “real” world.</a:t>
            </a:r>
          </a:p>
          <a:p>
            <a:endParaRPr lang="en-US" dirty="0">
              <a:solidFill>
                <a:schemeClr val="bg1"/>
              </a:solidFill>
            </a:endParaRPr>
          </a:p>
        </p:txBody>
      </p:sp>
      <p:sp>
        <p:nvSpPr>
          <p:cNvPr id="9" name="TextBox 8">
            <a:extLst>
              <a:ext uri="{FF2B5EF4-FFF2-40B4-BE49-F238E27FC236}">
                <a16:creationId xmlns:a16="http://schemas.microsoft.com/office/drawing/2014/main" id="{5ED09A53-7A79-D17B-50B9-DED1934D7E57}"/>
              </a:ext>
            </a:extLst>
          </p:cNvPr>
          <p:cNvSpPr txBox="1"/>
          <p:nvPr/>
        </p:nvSpPr>
        <p:spPr>
          <a:xfrm>
            <a:off x="364526" y="1448526"/>
            <a:ext cx="7376983" cy="369332"/>
          </a:xfrm>
          <a:prstGeom prst="rect">
            <a:avLst/>
          </a:prstGeom>
          <a:noFill/>
        </p:spPr>
        <p:txBody>
          <a:bodyPr wrap="square" rtlCol="0">
            <a:spAutoFit/>
          </a:bodyPr>
          <a:lstStyle/>
          <a:p>
            <a:r>
              <a:rPr lang="en-US" dirty="0">
                <a:solidFill>
                  <a:schemeClr val="bg1"/>
                </a:solidFill>
              </a:rPr>
              <a:t>A film Written and Directed by Vince Remo</a:t>
            </a:r>
          </a:p>
        </p:txBody>
      </p:sp>
    </p:spTree>
    <p:extLst>
      <p:ext uri="{BB962C8B-B14F-4D97-AF65-F5344CB8AC3E}">
        <p14:creationId xmlns:p14="http://schemas.microsoft.com/office/powerpoint/2010/main" val="22444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om with a table and chairs&#10;&#10;AI-generated content may be incorrect.">
            <a:extLst>
              <a:ext uri="{FF2B5EF4-FFF2-40B4-BE49-F238E27FC236}">
                <a16:creationId xmlns:a16="http://schemas.microsoft.com/office/drawing/2014/main" id="{79962AEF-28EC-CFEB-94E6-D7181585DC31}"/>
              </a:ext>
            </a:extLst>
          </p:cNvPr>
          <p:cNvPicPr>
            <a:picLocks noChangeAspect="1"/>
          </p:cNvPicPr>
          <p:nvPr/>
        </p:nvPicPr>
        <p:blipFill>
          <a:blip r:embed="rId2"/>
          <a:srcRect r="11765" b="1176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D8A90C-7E99-567D-DB87-BF363F5732D3}"/>
              </a:ext>
            </a:extLst>
          </p:cNvPr>
          <p:cNvSpPr>
            <a:spLocks noGrp="1"/>
          </p:cNvSpPr>
          <p:nvPr>
            <p:ph type="title"/>
          </p:nvPr>
        </p:nvSpPr>
        <p:spPr>
          <a:xfrm>
            <a:off x="195650" y="3296958"/>
            <a:ext cx="10515600" cy="1325563"/>
          </a:xfrm>
        </p:spPr>
        <p:txBody>
          <a:bodyPr/>
          <a:lstStyle/>
          <a:p>
            <a:r>
              <a:rPr lang="en-US" b="1" dirty="0">
                <a:solidFill>
                  <a:schemeClr val="bg2"/>
                </a:solidFill>
              </a:rPr>
              <a:t>Overview</a:t>
            </a:r>
            <a:endParaRPr lang="en-US" dirty="0">
              <a:solidFill>
                <a:schemeClr val="bg2"/>
              </a:solidFill>
            </a:endParaRPr>
          </a:p>
        </p:txBody>
      </p:sp>
      <p:sp>
        <p:nvSpPr>
          <p:cNvPr id="12" name="Rectangle 11">
            <a:extLst>
              <a:ext uri="{FF2B5EF4-FFF2-40B4-BE49-F238E27FC236}">
                <a16:creationId xmlns:a16="http://schemas.microsoft.com/office/drawing/2014/main" id="{263F5320-BACC-0F1A-6CBA-489B29E119EB}"/>
              </a:ext>
            </a:extLst>
          </p:cNvPr>
          <p:cNvSpPr/>
          <p:nvPr/>
        </p:nvSpPr>
        <p:spPr>
          <a:xfrm>
            <a:off x="0" y="4324865"/>
            <a:ext cx="11294076" cy="2187146"/>
          </a:xfrm>
          <a:prstGeom prst="rect">
            <a:avLst/>
          </a:prstGeom>
          <a:solidFill>
            <a:schemeClr val="dk1">
              <a:alpha val="38625"/>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Content Placeholder 10">
            <a:extLst>
              <a:ext uri="{FF2B5EF4-FFF2-40B4-BE49-F238E27FC236}">
                <a16:creationId xmlns:a16="http://schemas.microsoft.com/office/drawing/2014/main" id="{7FF7C106-7869-DC56-D981-C8C597273611}"/>
              </a:ext>
            </a:extLst>
          </p:cNvPr>
          <p:cNvSpPr>
            <a:spLocks noGrp="1"/>
          </p:cNvSpPr>
          <p:nvPr>
            <p:ph idx="1"/>
          </p:nvPr>
        </p:nvSpPr>
        <p:spPr>
          <a:xfrm>
            <a:off x="195650" y="4421959"/>
            <a:ext cx="10515600" cy="2801166"/>
          </a:xfrm>
        </p:spPr>
        <p:txBody>
          <a:bodyPr/>
          <a:lstStyle/>
          <a:p>
            <a:pPr marL="0" indent="0">
              <a:buNone/>
            </a:pPr>
            <a:r>
              <a:rPr lang="en-US" i="1" dirty="0">
                <a:solidFill>
                  <a:schemeClr val="bg1"/>
                </a:solidFill>
              </a:rPr>
              <a:t>Exodus</a:t>
            </a:r>
            <a:r>
              <a:rPr lang="en-US" dirty="0">
                <a:solidFill>
                  <a:schemeClr val="bg1"/>
                </a:solidFill>
              </a:rPr>
              <a:t> is a 20 page, </a:t>
            </a:r>
            <a:r>
              <a:rPr lang="en-US" b="1" dirty="0">
                <a:solidFill>
                  <a:schemeClr val="bg1"/>
                </a:solidFill>
              </a:rPr>
              <a:t>sci-fi psychological thriller</a:t>
            </a:r>
            <a:r>
              <a:rPr lang="en-US" dirty="0">
                <a:solidFill>
                  <a:schemeClr val="bg1"/>
                </a:solidFill>
              </a:rPr>
              <a:t> that explores love, memory, and what it means to be truly alive in a world blurred between simulation and reality. Blending emotional intimacy with high-concept science fiction, the short film raises provocative questions about digital identity, AI, and the soul.</a:t>
            </a:r>
          </a:p>
          <a:p>
            <a:endParaRPr lang="en-US" dirty="0">
              <a:solidFill>
                <a:schemeClr val="bg1"/>
              </a:solidFill>
            </a:endParaRPr>
          </a:p>
        </p:txBody>
      </p:sp>
    </p:spTree>
    <p:extLst>
      <p:ext uri="{BB962C8B-B14F-4D97-AF65-F5344CB8AC3E}">
        <p14:creationId xmlns:p14="http://schemas.microsoft.com/office/powerpoint/2010/main" val="88847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528C-5247-8858-64B9-CF159F0C9555}"/>
              </a:ext>
            </a:extLst>
          </p:cNvPr>
          <p:cNvSpPr>
            <a:spLocks noGrp="1"/>
          </p:cNvSpPr>
          <p:nvPr>
            <p:ph type="title"/>
          </p:nvPr>
        </p:nvSpPr>
        <p:spPr/>
        <p:txBody>
          <a:bodyPr/>
          <a:lstStyle/>
          <a:p>
            <a:endParaRPr lang="en-US"/>
          </a:p>
        </p:txBody>
      </p:sp>
      <p:pic>
        <p:nvPicPr>
          <p:cNvPr id="5" name="Content Placeholder 4" descr="A person and person sitting on a couch&#10;&#10;AI-generated content may be incorrect.">
            <a:extLst>
              <a:ext uri="{FF2B5EF4-FFF2-40B4-BE49-F238E27FC236}">
                <a16:creationId xmlns:a16="http://schemas.microsoft.com/office/drawing/2014/main" id="{FBA08351-47E4-6941-3C5B-BB9AF8FFA39F}"/>
              </a:ext>
            </a:extLst>
          </p:cNvPr>
          <p:cNvPicPr>
            <a:picLocks noGrp="1" noChangeAspect="1"/>
          </p:cNvPicPr>
          <p:nvPr>
            <p:ph idx="1"/>
          </p:nvPr>
        </p:nvPicPr>
        <p:blipFill>
          <a:blip r:embed="rId2"/>
          <a:srcRect r="5199" b="4851"/>
          <a:stretch>
            <a:fillRect/>
          </a:stretch>
        </p:blipFill>
        <p:spPr>
          <a:xfrm>
            <a:off x="0" y="0"/>
            <a:ext cx="12192000" cy="6858000"/>
          </a:xfrm>
        </p:spPr>
      </p:pic>
      <p:sp>
        <p:nvSpPr>
          <p:cNvPr id="6" name="TextBox 5">
            <a:extLst>
              <a:ext uri="{FF2B5EF4-FFF2-40B4-BE49-F238E27FC236}">
                <a16:creationId xmlns:a16="http://schemas.microsoft.com/office/drawing/2014/main" id="{46E423D7-5DD8-439B-5661-36BAFB41BD8B}"/>
              </a:ext>
            </a:extLst>
          </p:cNvPr>
          <p:cNvSpPr txBox="1"/>
          <p:nvPr/>
        </p:nvSpPr>
        <p:spPr>
          <a:xfrm>
            <a:off x="494270" y="182583"/>
            <a:ext cx="10760676" cy="6617196"/>
          </a:xfrm>
          <a:prstGeom prst="rect">
            <a:avLst/>
          </a:prstGeom>
          <a:noFill/>
        </p:spPr>
        <p:txBody>
          <a:bodyPr wrap="square" rtlCol="0">
            <a:spAutoFit/>
          </a:bodyPr>
          <a:lstStyle/>
          <a:p>
            <a:r>
              <a:rPr lang="en-US" sz="2800" b="1" dirty="0">
                <a:solidFill>
                  <a:schemeClr val="bg1"/>
                </a:solidFill>
              </a:rPr>
              <a:t>Why This Film Matters</a:t>
            </a:r>
            <a:endParaRPr lang="en-US" sz="2800" dirty="0">
              <a:solidFill>
                <a:schemeClr val="bg1"/>
              </a:solidFill>
            </a:endParaRPr>
          </a:p>
          <a:p>
            <a:r>
              <a:rPr lang="en-US" dirty="0">
                <a:solidFill>
                  <a:schemeClr val="bg1"/>
                </a:solidFill>
              </a:rPr>
              <a:t>We are at the cusp of an AI-driven era where lives are lived, recorded, and replicated online. </a:t>
            </a:r>
            <a:r>
              <a:rPr lang="en-US" i="1" dirty="0">
                <a:solidFill>
                  <a:schemeClr val="bg1"/>
                </a:solidFill>
              </a:rPr>
              <a:t>Exodus</a:t>
            </a:r>
            <a:r>
              <a:rPr lang="en-US" dirty="0">
                <a:solidFill>
                  <a:schemeClr val="bg1"/>
                </a:solidFill>
              </a:rPr>
              <a:t> dramatizes this by exploring:</a:t>
            </a:r>
          </a:p>
          <a:p>
            <a:pPr marL="285750" lvl="0" indent="-285750">
              <a:buFont typeface="Arial" panose="020B0604020202020204" pitchFamily="34" charset="0"/>
              <a:buChar char="•"/>
            </a:pPr>
            <a:r>
              <a:rPr lang="en-US" dirty="0">
                <a:solidFill>
                  <a:schemeClr val="bg1"/>
                </a:solidFill>
              </a:rPr>
              <a:t>The </a:t>
            </a:r>
            <a:r>
              <a:rPr lang="en-US" b="1" dirty="0">
                <a:solidFill>
                  <a:schemeClr val="bg1"/>
                </a:solidFill>
              </a:rPr>
              <a:t>fragility of memory</a:t>
            </a:r>
            <a:r>
              <a:rPr lang="en-US" dirty="0">
                <a:solidFill>
                  <a:schemeClr val="bg1"/>
                </a:solidFill>
              </a:rPr>
              <a:t> and how technology can manipulate it.</a:t>
            </a:r>
          </a:p>
          <a:p>
            <a:pPr marL="285750" lvl="0" indent="-285750">
              <a:buFont typeface="Arial" panose="020B0604020202020204" pitchFamily="34" charset="0"/>
              <a:buChar char="•"/>
            </a:pPr>
            <a:r>
              <a:rPr lang="en-US" dirty="0">
                <a:solidFill>
                  <a:schemeClr val="bg1"/>
                </a:solidFill>
              </a:rPr>
              <a:t>The </a:t>
            </a:r>
            <a:r>
              <a:rPr lang="en-US" b="1" dirty="0">
                <a:solidFill>
                  <a:schemeClr val="bg1"/>
                </a:solidFill>
              </a:rPr>
              <a:t>commodification of identity</a:t>
            </a:r>
            <a:r>
              <a:rPr lang="en-US" dirty="0">
                <a:solidFill>
                  <a:schemeClr val="bg1"/>
                </a:solidFill>
              </a:rPr>
              <a:t> through social media algorithms.</a:t>
            </a:r>
          </a:p>
          <a:p>
            <a:pPr marL="285750" lvl="0" indent="-285750">
              <a:buFont typeface="Arial" panose="020B0604020202020204" pitchFamily="34" charset="0"/>
              <a:buChar char="•"/>
            </a:pPr>
            <a:r>
              <a:rPr lang="en-US" dirty="0">
                <a:solidFill>
                  <a:schemeClr val="bg1"/>
                </a:solidFill>
              </a:rPr>
              <a:t>The </a:t>
            </a:r>
            <a:r>
              <a:rPr lang="en-US" b="1" dirty="0">
                <a:solidFill>
                  <a:schemeClr val="bg1"/>
                </a:solidFill>
              </a:rPr>
              <a:t>enduring resilience of the human spirit</a:t>
            </a:r>
            <a:r>
              <a:rPr lang="en-US" dirty="0">
                <a:solidFill>
                  <a:schemeClr val="bg1"/>
                </a:solidFill>
              </a:rPr>
              <a:t>, even when trapped in artificial constructs.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Audiences today are hungry for films that combine </a:t>
            </a:r>
            <a:r>
              <a:rPr lang="en-US" b="1" dirty="0">
                <a:solidFill>
                  <a:schemeClr val="bg1"/>
                </a:solidFill>
              </a:rPr>
              <a:t>emotional depth with speculative science fiction</a:t>
            </a:r>
            <a:r>
              <a:rPr lang="en-US" dirty="0">
                <a:solidFill>
                  <a:schemeClr val="bg1"/>
                </a:solidFill>
              </a:rPr>
              <a:t> — in the spirit of </a:t>
            </a:r>
            <a:r>
              <a:rPr lang="en-US" i="1" dirty="0">
                <a:solidFill>
                  <a:schemeClr val="bg1"/>
                </a:solidFill>
              </a:rPr>
              <a:t>Black Mirror</a:t>
            </a:r>
            <a:r>
              <a:rPr lang="en-US" dirty="0">
                <a:solidFill>
                  <a:schemeClr val="bg1"/>
                </a:solidFill>
              </a:rPr>
              <a:t>, </a:t>
            </a:r>
            <a:r>
              <a:rPr lang="en-US" i="1" dirty="0">
                <a:solidFill>
                  <a:schemeClr val="bg1"/>
                </a:solidFill>
              </a:rPr>
              <a:t>Ex Machina</a:t>
            </a:r>
            <a:r>
              <a:rPr lang="en-US" dirty="0">
                <a:solidFill>
                  <a:schemeClr val="bg1"/>
                </a:solidFill>
              </a:rPr>
              <a:t>, and </a:t>
            </a:r>
            <a:r>
              <a:rPr lang="en-US" i="1" dirty="0">
                <a:solidFill>
                  <a:schemeClr val="bg1"/>
                </a:solidFill>
              </a:rPr>
              <a:t>The Matrix</a:t>
            </a:r>
            <a:r>
              <a:rPr lang="en-US" dirty="0">
                <a:solidFill>
                  <a:schemeClr val="bg1"/>
                </a:solidFill>
              </a:rPr>
              <a:t>. </a:t>
            </a:r>
            <a:r>
              <a:rPr lang="en-US" i="1" dirty="0">
                <a:solidFill>
                  <a:schemeClr val="bg1"/>
                </a:solidFill>
              </a:rPr>
              <a:t>Exodus</a:t>
            </a:r>
            <a:r>
              <a:rPr lang="en-US" dirty="0">
                <a:solidFill>
                  <a:schemeClr val="bg1"/>
                </a:solidFill>
              </a:rPr>
              <a:t> is designed to resonate both as a gripping narrative and as social commentary.</a:t>
            </a:r>
          </a:p>
          <a:p>
            <a:endParaRPr lang="en-US" dirty="0">
              <a:solidFill>
                <a:schemeClr val="bg1"/>
              </a:solidFill>
            </a:endParaRPr>
          </a:p>
        </p:txBody>
      </p:sp>
    </p:spTree>
    <p:extLst>
      <p:ext uri="{BB962C8B-B14F-4D97-AF65-F5344CB8AC3E}">
        <p14:creationId xmlns:p14="http://schemas.microsoft.com/office/powerpoint/2010/main" val="263973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C511C6-8BC6-A674-E93A-CFEAB7A3BEBA}"/>
              </a:ext>
            </a:extLst>
          </p:cNvPr>
          <p:cNvPicPr>
            <a:picLocks noChangeAspect="1"/>
          </p:cNvPicPr>
          <p:nvPr/>
        </p:nvPicPr>
        <p:blipFill>
          <a:blip r:embed="rId3"/>
          <a:stretch>
            <a:fillRect/>
          </a:stretch>
        </p:blipFill>
        <p:spPr>
          <a:xfrm>
            <a:off x="838200" y="-75000"/>
            <a:ext cx="10014361" cy="7008000"/>
          </a:xfrm>
          <a:prstGeom prst="rect">
            <a:avLst/>
          </a:prstGeom>
        </p:spPr>
      </p:pic>
      <p:pic>
        <p:nvPicPr>
          <p:cNvPr id="7" name="Picture 6">
            <a:extLst>
              <a:ext uri="{FF2B5EF4-FFF2-40B4-BE49-F238E27FC236}">
                <a16:creationId xmlns:a16="http://schemas.microsoft.com/office/drawing/2014/main" id="{150699F8-1229-1D5F-67B6-38BD710482CF}"/>
              </a:ext>
            </a:extLst>
          </p:cNvPr>
          <p:cNvPicPr>
            <a:picLocks noChangeAspect="1"/>
          </p:cNvPicPr>
          <p:nvPr/>
        </p:nvPicPr>
        <p:blipFill>
          <a:blip r:embed="rId4"/>
          <a:srcRect l="38390" r="20569"/>
          <a:stretch>
            <a:fillRect/>
          </a:stretch>
        </p:blipFill>
        <p:spPr>
          <a:xfrm>
            <a:off x="-16176" y="-70678"/>
            <a:ext cx="4310767" cy="7008000"/>
          </a:xfrm>
          <a:prstGeom prst="rect">
            <a:avLst/>
          </a:prstGeom>
        </p:spPr>
      </p:pic>
      <p:pic>
        <p:nvPicPr>
          <p:cNvPr id="9" name="Picture 8" descr="A kitchen with a table and a couch&#10;&#10;AI-generated content may be incorrect.">
            <a:extLst>
              <a:ext uri="{FF2B5EF4-FFF2-40B4-BE49-F238E27FC236}">
                <a16:creationId xmlns:a16="http://schemas.microsoft.com/office/drawing/2014/main" id="{8C8B3F5B-15CD-7029-43E6-0D244D3C94DB}"/>
              </a:ext>
            </a:extLst>
          </p:cNvPr>
          <p:cNvPicPr>
            <a:picLocks noChangeAspect="1"/>
          </p:cNvPicPr>
          <p:nvPr/>
        </p:nvPicPr>
        <p:blipFill>
          <a:blip r:embed="rId5"/>
          <a:srcRect r="11509"/>
          <a:stretch>
            <a:fillRect/>
          </a:stretch>
        </p:blipFill>
        <p:spPr>
          <a:xfrm>
            <a:off x="8067653" y="-75000"/>
            <a:ext cx="4140523" cy="7012322"/>
          </a:xfrm>
          <a:prstGeom prst="rect">
            <a:avLst/>
          </a:prstGeom>
        </p:spPr>
      </p:pic>
      <p:sp>
        <p:nvSpPr>
          <p:cNvPr id="14" name="TextBox 13">
            <a:extLst>
              <a:ext uri="{FF2B5EF4-FFF2-40B4-BE49-F238E27FC236}">
                <a16:creationId xmlns:a16="http://schemas.microsoft.com/office/drawing/2014/main" id="{21E4B0F7-12A3-36D1-CC07-33F61260AEF1}"/>
              </a:ext>
            </a:extLst>
          </p:cNvPr>
          <p:cNvSpPr txBox="1"/>
          <p:nvPr/>
        </p:nvSpPr>
        <p:spPr>
          <a:xfrm>
            <a:off x="154068" y="210511"/>
            <a:ext cx="8015107" cy="1323439"/>
          </a:xfrm>
          <a:prstGeom prst="rect">
            <a:avLst/>
          </a:prstGeom>
          <a:noFill/>
        </p:spPr>
        <p:txBody>
          <a:bodyPr wrap="square" rtlCol="0">
            <a:spAutoFit/>
          </a:bodyPr>
          <a:lstStyle/>
          <a:p>
            <a:r>
              <a:rPr lang="en-US" sz="4000" b="1" dirty="0">
                <a:solidFill>
                  <a:schemeClr val="bg1"/>
                </a:solidFill>
              </a:rPr>
              <a:t>Visual Style &amp; Tone</a:t>
            </a:r>
            <a:endParaRPr lang="en-US" sz="4000" dirty="0">
              <a:solidFill>
                <a:schemeClr val="bg1"/>
              </a:solidFill>
            </a:endParaRPr>
          </a:p>
          <a:p>
            <a:endParaRPr lang="en-US" sz="4000" dirty="0">
              <a:solidFill>
                <a:schemeClr val="bg1"/>
              </a:solidFill>
            </a:endParaRPr>
          </a:p>
        </p:txBody>
      </p:sp>
      <p:sp>
        <p:nvSpPr>
          <p:cNvPr id="15" name="TextBox 14">
            <a:extLst>
              <a:ext uri="{FF2B5EF4-FFF2-40B4-BE49-F238E27FC236}">
                <a16:creationId xmlns:a16="http://schemas.microsoft.com/office/drawing/2014/main" id="{1D62FD39-2A57-3505-4032-C9A059E0B001}"/>
              </a:ext>
            </a:extLst>
          </p:cNvPr>
          <p:cNvSpPr txBox="1"/>
          <p:nvPr/>
        </p:nvSpPr>
        <p:spPr>
          <a:xfrm>
            <a:off x="154068" y="4875022"/>
            <a:ext cx="4140524" cy="1631216"/>
          </a:xfrm>
          <a:prstGeom prst="rect">
            <a:avLst/>
          </a:prstGeom>
          <a:noFill/>
        </p:spPr>
        <p:txBody>
          <a:bodyPr wrap="square" rtlCol="0">
            <a:spAutoFit/>
          </a:bodyPr>
          <a:lstStyle/>
          <a:p>
            <a:r>
              <a:rPr lang="en-US" sz="2000" b="1" dirty="0">
                <a:solidFill>
                  <a:schemeClr val="bg1"/>
                </a:solidFill>
              </a:rPr>
              <a:t>Atmosphere</a:t>
            </a:r>
            <a:r>
              <a:rPr lang="en-US" sz="2000" dirty="0">
                <a:solidFill>
                  <a:schemeClr val="bg1"/>
                </a:solidFill>
              </a:rPr>
              <a:t>: A haunting blend of realism and surrealism. Domestic, grounded spaces that transform into uncanny digital environments.</a:t>
            </a:r>
          </a:p>
          <a:p>
            <a:endParaRPr lang="en-US" sz="2000" dirty="0">
              <a:solidFill>
                <a:schemeClr val="bg1"/>
              </a:solidFill>
            </a:endParaRPr>
          </a:p>
        </p:txBody>
      </p:sp>
      <p:sp>
        <p:nvSpPr>
          <p:cNvPr id="18" name="TextBox 17">
            <a:extLst>
              <a:ext uri="{FF2B5EF4-FFF2-40B4-BE49-F238E27FC236}">
                <a16:creationId xmlns:a16="http://schemas.microsoft.com/office/drawing/2014/main" id="{D3F2312B-278F-3E64-7E50-FDB5F564A0AA}"/>
              </a:ext>
            </a:extLst>
          </p:cNvPr>
          <p:cNvSpPr txBox="1"/>
          <p:nvPr/>
        </p:nvSpPr>
        <p:spPr>
          <a:xfrm>
            <a:off x="4570388" y="4875022"/>
            <a:ext cx="3385751" cy="1631216"/>
          </a:xfrm>
          <a:prstGeom prst="rect">
            <a:avLst/>
          </a:prstGeom>
          <a:noFill/>
        </p:spPr>
        <p:txBody>
          <a:bodyPr wrap="square" rtlCol="0">
            <a:spAutoFit/>
          </a:bodyPr>
          <a:lstStyle/>
          <a:p>
            <a:pPr lvl="0"/>
            <a:r>
              <a:rPr lang="en-US" sz="2000" b="1" dirty="0">
                <a:solidFill>
                  <a:schemeClr val="bg1"/>
                </a:solidFill>
              </a:rPr>
              <a:t>Look</a:t>
            </a:r>
            <a:r>
              <a:rPr lang="en-US" sz="2000" dirty="0">
                <a:solidFill>
                  <a:schemeClr val="bg1"/>
                </a:solidFill>
              </a:rPr>
              <a:t>: Clean, modern production design contrasted with warm vintage look.</a:t>
            </a:r>
          </a:p>
          <a:p>
            <a:endParaRPr lang="en-US" sz="2000" dirty="0">
              <a:solidFill>
                <a:schemeClr val="bg1"/>
              </a:solidFill>
            </a:endParaRPr>
          </a:p>
        </p:txBody>
      </p:sp>
      <p:sp>
        <p:nvSpPr>
          <p:cNvPr id="19" name="TextBox 18">
            <a:extLst>
              <a:ext uri="{FF2B5EF4-FFF2-40B4-BE49-F238E27FC236}">
                <a16:creationId xmlns:a16="http://schemas.microsoft.com/office/drawing/2014/main" id="{61016E47-E7E9-9E30-3C14-DA72EBB477E1}"/>
              </a:ext>
            </a:extLst>
          </p:cNvPr>
          <p:cNvSpPr txBox="1"/>
          <p:nvPr/>
        </p:nvSpPr>
        <p:spPr>
          <a:xfrm>
            <a:off x="8383327" y="4875022"/>
            <a:ext cx="4015339" cy="1631216"/>
          </a:xfrm>
          <a:prstGeom prst="rect">
            <a:avLst/>
          </a:prstGeom>
          <a:noFill/>
        </p:spPr>
        <p:txBody>
          <a:bodyPr wrap="square" rtlCol="0">
            <a:spAutoFit/>
          </a:bodyPr>
          <a:lstStyle/>
          <a:p>
            <a:pPr lvl="0"/>
            <a:r>
              <a:rPr lang="en-US" sz="2000" b="1" dirty="0">
                <a:solidFill>
                  <a:schemeClr val="bg1"/>
                </a:solidFill>
              </a:rPr>
              <a:t>Tone</a:t>
            </a:r>
            <a:r>
              <a:rPr lang="en-US" sz="2000" dirty="0">
                <a:solidFill>
                  <a:schemeClr val="bg1"/>
                </a:solidFill>
              </a:rPr>
              <a:t>: Intimate performances juxtaposed with an existential unease that builds to an apocalyptic climax.</a:t>
            </a:r>
          </a:p>
          <a:p>
            <a:endParaRPr lang="en-US" sz="2000" dirty="0">
              <a:solidFill>
                <a:schemeClr val="bg1"/>
              </a:solidFill>
            </a:endParaRPr>
          </a:p>
        </p:txBody>
      </p:sp>
    </p:spTree>
    <p:extLst>
      <p:ext uri="{BB962C8B-B14F-4D97-AF65-F5344CB8AC3E}">
        <p14:creationId xmlns:p14="http://schemas.microsoft.com/office/powerpoint/2010/main" val="32728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room&#10;&#10;AI-generated content may be incorrect.">
            <a:extLst>
              <a:ext uri="{FF2B5EF4-FFF2-40B4-BE49-F238E27FC236}">
                <a16:creationId xmlns:a16="http://schemas.microsoft.com/office/drawing/2014/main" id="{8784D050-8A93-7608-3D9C-1A1494D3CCD9}"/>
              </a:ext>
            </a:extLst>
          </p:cNvPr>
          <p:cNvPicPr>
            <a:picLocks noChangeAspect="1"/>
          </p:cNvPicPr>
          <p:nvPr/>
        </p:nvPicPr>
        <p:blipFill>
          <a:blip r:embed="rId2"/>
          <a:srcRect r="2867" b="4145"/>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2867E84-E1E8-EF9A-1EF0-368A82ADE98B}"/>
              </a:ext>
            </a:extLst>
          </p:cNvPr>
          <p:cNvSpPr txBox="1"/>
          <p:nvPr/>
        </p:nvSpPr>
        <p:spPr>
          <a:xfrm>
            <a:off x="154068" y="210511"/>
            <a:ext cx="8015107" cy="1323439"/>
          </a:xfrm>
          <a:prstGeom prst="rect">
            <a:avLst/>
          </a:prstGeom>
          <a:noFill/>
        </p:spPr>
        <p:txBody>
          <a:bodyPr wrap="square" rtlCol="0">
            <a:spAutoFit/>
          </a:bodyPr>
          <a:lstStyle/>
          <a:p>
            <a:r>
              <a:rPr lang="en-US" sz="4000" b="1" dirty="0"/>
              <a:t>Film Logistics</a:t>
            </a:r>
            <a:endParaRPr lang="en-US" sz="4000" dirty="0"/>
          </a:p>
          <a:p>
            <a:endParaRPr lang="en-US" sz="4000" dirty="0"/>
          </a:p>
        </p:txBody>
      </p:sp>
      <p:sp>
        <p:nvSpPr>
          <p:cNvPr id="9" name="TextBox 8">
            <a:extLst>
              <a:ext uri="{FF2B5EF4-FFF2-40B4-BE49-F238E27FC236}">
                <a16:creationId xmlns:a16="http://schemas.microsoft.com/office/drawing/2014/main" id="{6031B49C-1C31-8031-E973-36F73A44BDF5}"/>
              </a:ext>
            </a:extLst>
          </p:cNvPr>
          <p:cNvSpPr txBox="1"/>
          <p:nvPr/>
        </p:nvSpPr>
        <p:spPr>
          <a:xfrm>
            <a:off x="806116" y="1533950"/>
            <a:ext cx="4776537" cy="5324535"/>
          </a:xfrm>
          <a:prstGeom prst="rect">
            <a:avLst/>
          </a:prstGeom>
          <a:noFill/>
        </p:spPr>
        <p:txBody>
          <a:bodyPr wrap="square" rtlCol="0">
            <a:spAutoFit/>
          </a:bodyPr>
          <a:lstStyle/>
          <a:p>
            <a:r>
              <a:rPr lang="en-US" sz="2000" b="1" dirty="0">
                <a:solidFill>
                  <a:schemeClr val="bg1"/>
                </a:solidFill>
              </a:rPr>
              <a:t>20 page short script</a:t>
            </a:r>
          </a:p>
          <a:p>
            <a:r>
              <a:rPr lang="en-US" sz="2000" b="1" dirty="0">
                <a:solidFill>
                  <a:schemeClr val="bg1"/>
                </a:solidFill>
              </a:rPr>
              <a:t>Estimated Production Cost $30,000</a:t>
            </a:r>
          </a:p>
          <a:p>
            <a:endParaRPr lang="en-US" sz="2000" b="1" dirty="0">
              <a:solidFill>
                <a:schemeClr val="bg1"/>
              </a:solidFill>
            </a:endParaRPr>
          </a:p>
          <a:p>
            <a:r>
              <a:rPr lang="en-US" sz="2000" b="1" dirty="0">
                <a:solidFill>
                  <a:schemeClr val="bg1"/>
                </a:solidFill>
              </a:rPr>
              <a:t>4 principal characters</a:t>
            </a:r>
          </a:p>
          <a:p>
            <a:r>
              <a:rPr lang="en-US" sz="2000" b="1" dirty="0">
                <a:solidFill>
                  <a:schemeClr val="bg1"/>
                </a:solidFill>
              </a:rPr>
              <a:t>10 backgrounds</a:t>
            </a:r>
          </a:p>
          <a:p>
            <a:r>
              <a:rPr lang="en-US" sz="2000" b="1" dirty="0">
                <a:solidFill>
                  <a:schemeClr val="bg1"/>
                </a:solidFill>
              </a:rPr>
              <a:t>3 locations</a:t>
            </a:r>
          </a:p>
          <a:p>
            <a:r>
              <a:rPr lang="en-US" sz="2000" b="1" dirty="0">
                <a:solidFill>
                  <a:schemeClr val="bg1"/>
                </a:solidFill>
              </a:rPr>
              <a:t>3 days filming</a:t>
            </a:r>
          </a:p>
          <a:p>
            <a:r>
              <a:rPr lang="en-US" sz="2000" b="1" dirty="0">
                <a:solidFill>
                  <a:schemeClr val="bg1"/>
                </a:solidFill>
              </a:rPr>
              <a:t> </a:t>
            </a:r>
          </a:p>
          <a:p>
            <a:r>
              <a:rPr lang="en-US" sz="2000" b="1" dirty="0">
                <a:solidFill>
                  <a:schemeClr val="bg1"/>
                </a:solidFill>
              </a:rPr>
              <a:t>Crew</a:t>
            </a:r>
          </a:p>
          <a:p>
            <a:r>
              <a:rPr lang="en-US" sz="2000" b="1" dirty="0">
                <a:solidFill>
                  <a:schemeClr val="bg1"/>
                </a:solidFill>
              </a:rPr>
              <a:t>Cinematographer</a:t>
            </a:r>
          </a:p>
          <a:p>
            <a:r>
              <a:rPr lang="en-US" sz="2000" b="1" dirty="0">
                <a:solidFill>
                  <a:schemeClr val="bg1"/>
                </a:solidFill>
              </a:rPr>
              <a:t>Cameraman</a:t>
            </a:r>
          </a:p>
          <a:p>
            <a:r>
              <a:rPr lang="en-US" sz="2000" b="1" dirty="0">
                <a:solidFill>
                  <a:schemeClr val="bg1"/>
                </a:solidFill>
              </a:rPr>
              <a:t>Sound</a:t>
            </a:r>
          </a:p>
          <a:p>
            <a:r>
              <a:rPr lang="en-US" sz="2000" b="1" dirty="0">
                <a:solidFill>
                  <a:schemeClr val="bg1"/>
                </a:solidFill>
              </a:rPr>
              <a:t>Lighting</a:t>
            </a:r>
          </a:p>
          <a:p>
            <a:r>
              <a:rPr lang="en-US" sz="2000" b="1" dirty="0">
                <a:solidFill>
                  <a:schemeClr val="bg1"/>
                </a:solidFill>
              </a:rPr>
              <a:t>Key Grip</a:t>
            </a:r>
          </a:p>
          <a:p>
            <a:r>
              <a:rPr lang="en-US" sz="2000" b="1" dirty="0">
                <a:solidFill>
                  <a:schemeClr val="bg1"/>
                </a:solidFill>
              </a:rPr>
              <a:t>Makeup</a:t>
            </a:r>
          </a:p>
          <a:p>
            <a:r>
              <a:rPr lang="en-US" sz="2000" b="1" dirty="0">
                <a:solidFill>
                  <a:schemeClr val="bg1"/>
                </a:solidFill>
              </a:rPr>
              <a:t>Production Design</a:t>
            </a:r>
          </a:p>
          <a:p>
            <a:endParaRPr lang="en-US" sz="2000" b="1" dirty="0">
              <a:solidFill>
                <a:schemeClr val="bg1"/>
              </a:solidFill>
            </a:endParaRPr>
          </a:p>
        </p:txBody>
      </p:sp>
    </p:spTree>
    <p:extLst>
      <p:ext uri="{BB962C8B-B14F-4D97-AF65-F5344CB8AC3E}">
        <p14:creationId xmlns:p14="http://schemas.microsoft.com/office/powerpoint/2010/main" val="17942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red dress&#10;&#10;AI-generated content may be incorrect.">
            <a:extLst>
              <a:ext uri="{FF2B5EF4-FFF2-40B4-BE49-F238E27FC236}">
                <a16:creationId xmlns:a16="http://schemas.microsoft.com/office/drawing/2014/main" id="{24C987D2-EB1B-5CCD-9D57-29677FEA55AD}"/>
              </a:ext>
            </a:extLst>
          </p:cNvPr>
          <p:cNvPicPr>
            <a:picLocks noChangeAspect="1"/>
          </p:cNvPicPr>
          <p:nvPr/>
        </p:nvPicPr>
        <p:blipFill>
          <a:blip r:embed="rId3"/>
          <a:srcRect l="3638" r="12049"/>
          <a:stretch>
            <a:fillRect/>
          </a:stretch>
        </p:blipFill>
        <p:spPr>
          <a:xfrm>
            <a:off x="7843406" y="0"/>
            <a:ext cx="4333010" cy="6858000"/>
          </a:xfrm>
          <a:prstGeom prst="rect">
            <a:avLst/>
          </a:prstGeom>
        </p:spPr>
      </p:pic>
      <p:pic>
        <p:nvPicPr>
          <p:cNvPr id="5" name="Picture 4" descr="A person in a grey jacket&#10;&#10;AI-generated content may be incorrect.">
            <a:extLst>
              <a:ext uri="{FF2B5EF4-FFF2-40B4-BE49-F238E27FC236}">
                <a16:creationId xmlns:a16="http://schemas.microsoft.com/office/drawing/2014/main" id="{024F1087-77FC-5F0F-6351-077F3C28EA15}"/>
              </a:ext>
            </a:extLst>
          </p:cNvPr>
          <p:cNvPicPr>
            <a:picLocks noChangeAspect="1"/>
          </p:cNvPicPr>
          <p:nvPr/>
        </p:nvPicPr>
        <p:blipFill>
          <a:blip r:embed="rId4"/>
          <a:srcRect l="33875" r="38565" b="5496"/>
          <a:stretch>
            <a:fillRect/>
          </a:stretch>
        </p:blipFill>
        <p:spPr>
          <a:xfrm>
            <a:off x="0" y="1"/>
            <a:ext cx="3872346" cy="6858000"/>
          </a:xfrm>
          <a:prstGeom prst="rect">
            <a:avLst/>
          </a:prstGeom>
        </p:spPr>
      </p:pic>
      <p:pic>
        <p:nvPicPr>
          <p:cNvPr id="7" name="Picture 6">
            <a:extLst>
              <a:ext uri="{FF2B5EF4-FFF2-40B4-BE49-F238E27FC236}">
                <a16:creationId xmlns:a16="http://schemas.microsoft.com/office/drawing/2014/main" id="{B3159DE0-D30A-0AFC-C9E1-17AAB26A7F43}"/>
              </a:ext>
            </a:extLst>
          </p:cNvPr>
          <p:cNvPicPr>
            <a:picLocks noChangeAspect="1"/>
          </p:cNvPicPr>
          <p:nvPr/>
        </p:nvPicPr>
        <p:blipFill>
          <a:blip r:embed="rId5"/>
          <a:srcRect l="9344" r="18717"/>
          <a:stretch>
            <a:fillRect/>
          </a:stretch>
        </p:blipFill>
        <p:spPr>
          <a:xfrm>
            <a:off x="3872346" y="0"/>
            <a:ext cx="4333009" cy="6858000"/>
          </a:xfrm>
          <a:prstGeom prst="rect">
            <a:avLst/>
          </a:prstGeom>
        </p:spPr>
      </p:pic>
      <p:sp>
        <p:nvSpPr>
          <p:cNvPr id="10" name="TextBox 9">
            <a:extLst>
              <a:ext uri="{FF2B5EF4-FFF2-40B4-BE49-F238E27FC236}">
                <a16:creationId xmlns:a16="http://schemas.microsoft.com/office/drawing/2014/main" id="{B9F6EFCA-C838-9DAB-CBAF-FD8E2AE0F448}"/>
              </a:ext>
            </a:extLst>
          </p:cNvPr>
          <p:cNvSpPr txBox="1"/>
          <p:nvPr/>
        </p:nvSpPr>
        <p:spPr>
          <a:xfrm>
            <a:off x="4696692" y="155864"/>
            <a:ext cx="5870864" cy="646331"/>
          </a:xfrm>
          <a:prstGeom prst="rect">
            <a:avLst/>
          </a:prstGeom>
          <a:noFill/>
        </p:spPr>
        <p:txBody>
          <a:bodyPr wrap="square" rtlCol="0">
            <a:spAutoFit/>
          </a:bodyPr>
          <a:lstStyle/>
          <a:p>
            <a:r>
              <a:rPr lang="en-US" sz="3600" b="1" dirty="0">
                <a:solidFill>
                  <a:schemeClr val="bg1"/>
                </a:solidFill>
              </a:rPr>
              <a:t>CHARACTERS</a:t>
            </a:r>
          </a:p>
        </p:txBody>
      </p:sp>
      <p:sp>
        <p:nvSpPr>
          <p:cNvPr id="14" name="Rectangle 13">
            <a:extLst>
              <a:ext uri="{FF2B5EF4-FFF2-40B4-BE49-F238E27FC236}">
                <a16:creationId xmlns:a16="http://schemas.microsoft.com/office/drawing/2014/main" id="{E250516E-B567-C979-F9F0-05BF0D35DE9D}"/>
              </a:ext>
            </a:extLst>
          </p:cNvPr>
          <p:cNvSpPr/>
          <p:nvPr/>
        </p:nvSpPr>
        <p:spPr>
          <a:xfrm>
            <a:off x="0" y="6133075"/>
            <a:ext cx="12192000" cy="494092"/>
          </a:xfrm>
          <a:prstGeom prst="rect">
            <a:avLst/>
          </a:prstGeom>
          <a:solidFill>
            <a:schemeClr val="dk1">
              <a:alpha val="56188"/>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8A0AD8-731B-8608-E3B0-EE1B5700678F}"/>
              </a:ext>
            </a:extLst>
          </p:cNvPr>
          <p:cNvSpPr txBox="1"/>
          <p:nvPr/>
        </p:nvSpPr>
        <p:spPr>
          <a:xfrm>
            <a:off x="1410783" y="6133075"/>
            <a:ext cx="1128835" cy="461665"/>
          </a:xfrm>
          <a:prstGeom prst="rect">
            <a:avLst/>
          </a:prstGeom>
          <a:noFill/>
        </p:spPr>
        <p:txBody>
          <a:bodyPr wrap="none" rtlCol="0">
            <a:spAutoFit/>
          </a:bodyPr>
          <a:lstStyle/>
          <a:p>
            <a:r>
              <a:rPr lang="en-US" sz="2400" dirty="0">
                <a:solidFill>
                  <a:schemeClr val="bg1"/>
                </a:solidFill>
              </a:rPr>
              <a:t>Adama</a:t>
            </a:r>
          </a:p>
        </p:txBody>
      </p:sp>
      <p:sp>
        <p:nvSpPr>
          <p:cNvPr id="12" name="TextBox 11">
            <a:extLst>
              <a:ext uri="{FF2B5EF4-FFF2-40B4-BE49-F238E27FC236}">
                <a16:creationId xmlns:a16="http://schemas.microsoft.com/office/drawing/2014/main" id="{43147548-ACFB-F48D-7B92-09937F11197A}"/>
              </a:ext>
            </a:extLst>
          </p:cNvPr>
          <p:cNvSpPr txBox="1"/>
          <p:nvPr/>
        </p:nvSpPr>
        <p:spPr>
          <a:xfrm>
            <a:off x="5647886" y="6165503"/>
            <a:ext cx="658898" cy="461665"/>
          </a:xfrm>
          <a:prstGeom prst="rect">
            <a:avLst/>
          </a:prstGeom>
          <a:noFill/>
        </p:spPr>
        <p:txBody>
          <a:bodyPr wrap="none" rtlCol="0">
            <a:spAutoFit/>
          </a:bodyPr>
          <a:lstStyle/>
          <a:p>
            <a:r>
              <a:rPr lang="en-US" sz="2400" dirty="0">
                <a:solidFill>
                  <a:schemeClr val="bg1"/>
                </a:solidFill>
              </a:rPr>
              <a:t>Eva</a:t>
            </a:r>
          </a:p>
        </p:txBody>
      </p:sp>
      <p:sp>
        <p:nvSpPr>
          <p:cNvPr id="13" name="TextBox 12">
            <a:extLst>
              <a:ext uri="{FF2B5EF4-FFF2-40B4-BE49-F238E27FC236}">
                <a16:creationId xmlns:a16="http://schemas.microsoft.com/office/drawing/2014/main" id="{96E52BBA-AEE8-F952-0A7D-76252B97DE20}"/>
              </a:ext>
            </a:extLst>
          </p:cNvPr>
          <p:cNvSpPr txBox="1"/>
          <p:nvPr/>
        </p:nvSpPr>
        <p:spPr>
          <a:xfrm>
            <a:off x="9980895" y="6133076"/>
            <a:ext cx="835485" cy="461665"/>
          </a:xfrm>
          <a:prstGeom prst="rect">
            <a:avLst/>
          </a:prstGeom>
          <a:noFill/>
        </p:spPr>
        <p:txBody>
          <a:bodyPr wrap="none" rtlCol="0">
            <a:spAutoFit/>
          </a:bodyPr>
          <a:lstStyle/>
          <a:p>
            <a:r>
              <a:rPr lang="en-US" sz="2400" dirty="0">
                <a:solidFill>
                  <a:schemeClr val="bg1"/>
                </a:solidFill>
              </a:rPr>
              <a:t>Lilith</a:t>
            </a:r>
          </a:p>
        </p:txBody>
      </p:sp>
    </p:spTree>
    <p:extLst>
      <p:ext uri="{BB962C8B-B14F-4D97-AF65-F5344CB8AC3E}">
        <p14:creationId xmlns:p14="http://schemas.microsoft.com/office/powerpoint/2010/main" val="181871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plaid shirt&#10;&#10;AI-generated content may be incorrect.">
            <a:extLst>
              <a:ext uri="{FF2B5EF4-FFF2-40B4-BE49-F238E27FC236}">
                <a16:creationId xmlns:a16="http://schemas.microsoft.com/office/drawing/2014/main" id="{397977CD-9680-3755-4F41-8C810AD4ACB8}"/>
              </a:ext>
            </a:extLst>
          </p:cNvPr>
          <p:cNvPicPr>
            <a:picLocks noChangeAspect="1"/>
          </p:cNvPicPr>
          <p:nvPr/>
        </p:nvPicPr>
        <p:blipFill>
          <a:blip r:embed="rId2"/>
          <a:stretch>
            <a:fillRect/>
          </a:stretch>
        </p:blipFill>
        <p:spPr>
          <a:xfrm>
            <a:off x="0" y="0"/>
            <a:ext cx="4387716" cy="6858000"/>
          </a:xfrm>
          <a:prstGeom prst="rect">
            <a:avLst/>
          </a:prstGeom>
        </p:spPr>
      </p:pic>
      <p:sp>
        <p:nvSpPr>
          <p:cNvPr id="10" name="TextBox 9">
            <a:extLst>
              <a:ext uri="{FF2B5EF4-FFF2-40B4-BE49-F238E27FC236}">
                <a16:creationId xmlns:a16="http://schemas.microsoft.com/office/drawing/2014/main" id="{800D9FA3-DC44-9A56-C667-F4176FC1D1FA}"/>
              </a:ext>
            </a:extLst>
          </p:cNvPr>
          <p:cNvSpPr txBox="1"/>
          <p:nvPr/>
        </p:nvSpPr>
        <p:spPr>
          <a:xfrm>
            <a:off x="4727864" y="1080655"/>
            <a:ext cx="7148945" cy="5078313"/>
          </a:xfrm>
          <a:prstGeom prst="rect">
            <a:avLst/>
          </a:prstGeom>
          <a:noFill/>
        </p:spPr>
        <p:txBody>
          <a:bodyPr wrap="square" rtlCol="0">
            <a:spAutoFit/>
          </a:bodyPr>
          <a:lstStyle/>
          <a:p>
            <a:pPr fontAlgn="base"/>
            <a:r>
              <a:rPr lang="en-US" dirty="0"/>
              <a:t>Vince Remo is a filmmaker and accomplished writer with over two decades of experience. Based in San Clemente, California, he is the creative force behind We Will Win Films, specializing in screenwriting,  film production and visual effects. Vince has directed and produced a diverse array of content, including commercials, music videos, and short films, earning a reputation for high-quality visual storytelling.</a:t>
            </a:r>
          </a:p>
          <a:p>
            <a:pPr fontAlgn="base"/>
            <a:r>
              <a:rPr lang="en-US" dirty="0"/>
              <a:t>​</a:t>
            </a:r>
          </a:p>
          <a:p>
            <a:pPr fontAlgn="base"/>
            <a:r>
              <a:rPr lang="en-US" dirty="0"/>
              <a:t>His work is known for its cinematic quality, thoughtful composition, and meticulous editing. Hi last film “INSENTIENT” is currently in the running in the film festival circuit. He is also a skilled project coordinator, having managed teams of artists, writers, and animators to bring projects from concept to completion. Vince will be Directing and Editing Exodus. </a:t>
            </a:r>
          </a:p>
          <a:p>
            <a:pPr fontAlgn="base"/>
            <a:r>
              <a:rPr lang="en-US" dirty="0"/>
              <a:t>​</a:t>
            </a:r>
          </a:p>
          <a:p>
            <a:pPr fontAlgn="base"/>
            <a:r>
              <a:rPr lang="en-US" dirty="0"/>
              <a:t>Largely self-taught, he continuously expands his knowledge through books and online courses. His interests include culinary arts, drawing, video games and music, reflecting his multifaceted creativity.</a:t>
            </a:r>
          </a:p>
          <a:p>
            <a:endParaRPr lang="en-US" dirty="0"/>
          </a:p>
        </p:txBody>
      </p:sp>
      <p:sp>
        <p:nvSpPr>
          <p:cNvPr id="11" name="TextBox 10">
            <a:extLst>
              <a:ext uri="{FF2B5EF4-FFF2-40B4-BE49-F238E27FC236}">
                <a16:creationId xmlns:a16="http://schemas.microsoft.com/office/drawing/2014/main" id="{DA5AABE8-5DCE-907D-57AF-A570384C9066}"/>
              </a:ext>
            </a:extLst>
          </p:cNvPr>
          <p:cNvSpPr txBox="1"/>
          <p:nvPr/>
        </p:nvSpPr>
        <p:spPr>
          <a:xfrm>
            <a:off x="4727864" y="290945"/>
            <a:ext cx="6151418" cy="461665"/>
          </a:xfrm>
          <a:prstGeom prst="rect">
            <a:avLst/>
          </a:prstGeom>
          <a:noFill/>
        </p:spPr>
        <p:txBody>
          <a:bodyPr wrap="square" rtlCol="0">
            <a:spAutoFit/>
          </a:bodyPr>
          <a:lstStyle/>
          <a:p>
            <a:r>
              <a:rPr lang="en-US" sz="2400" b="1" dirty="0"/>
              <a:t>MEET THE WRITER AND DIRECTOR</a:t>
            </a:r>
          </a:p>
        </p:txBody>
      </p:sp>
    </p:spTree>
    <p:extLst>
      <p:ext uri="{BB962C8B-B14F-4D97-AF65-F5344CB8AC3E}">
        <p14:creationId xmlns:p14="http://schemas.microsoft.com/office/powerpoint/2010/main" val="351561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D76E6-5247-84F5-A9B5-AA39F483B606}"/>
              </a:ext>
            </a:extLst>
          </p:cNvPr>
          <p:cNvPicPr>
            <a:picLocks noChangeAspect="1"/>
          </p:cNvPicPr>
          <p:nvPr/>
        </p:nvPicPr>
        <p:blipFill>
          <a:blip r:embed="rId2"/>
          <a:srcRect b="14347"/>
          <a:stretch>
            <a:fillRect/>
          </a:stretch>
        </p:blipFill>
        <p:spPr>
          <a:xfrm>
            <a:off x="0" y="-103910"/>
            <a:ext cx="12192000" cy="6961909"/>
          </a:xfrm>
          <a:prstGeom prst="rect">
            <a:avLst/>
          </a:prstGeom>
        </p:spPr>
      </p:pic>
      <p:sp>
        <p:nvSpPr>
          <p:cNvPr id="3" name="Content Placeholder 2">
            <a:extLst>
              <a:ext uri="{FF2B5EF4-FFF2-40B4-BE49-F238E27FC236}">
                <a16:creationId xmlns:a16="http://schemas.microsoft.com/office/drawing/2014/main" id="{AB21697B-23D0-C694-BB57-1A429B16E179}"/>
              </a:ext>
            </a:extLst>
          </p:cNvPr>
          <p:cNvSpPr>
            <a:spLocks noGrp="1"/>
          </p:cNvSpPr>
          <p:nvPr>
            <p:ph idx="1"/>
          </p:nvPr>
        </p:nvSpPr>
        <p:spPr>
          <a:xfrm>
            <a:off x="838200" y="4682331"/>
            <a:ext cx="10515600" cy="4351338"/>
          </a:xfrm>
        </p:spPr>
        <p:txBody>
          <a:bodyPr/>
          <a:lstStyle/>
          <a:p>
            <a:pPr marL="0" indent="0">
              <a:buNone/>
            </a:pPr>
            <a:r>
              <a:rPr lang="en-US" i="1" dirty="0">
                <a:solidFill>
                  <a:schemeClr val="bg1"/>
                </a:solidFill>
              </a:rPr>
              <a:t>Exodus</a:t>
            </a:r>
            <a:r>
              <a:rPr lang="en-US" dirty="0">
                <a:solidFill>
                  <a:schemeClr val="bg1"/>
                </a:solidFill>
              </a:rPr>
              <a:t> isn’t just a short film — it’s an immersive experience that challenges how we perceive love, death, and reality itself. By supporting this project, you’ll help bring to life a story that feels both urgent and eternal.</a:t>
            </a:r>
          </a:p>
          <a:p>
            <a:pPr marL="0" indent="0">
              <a:buNone/>
            </a:pPr>
            <a:endParaRPr lang="en-US" dirty="0">
              <a:solidFill>
                <a:schemeClr val="bg1"/>
              </a:solidFill>
            </a:endParaRPr>
          </a:p>
        </p:txBody>
      </p:sp>
    </p:spTree>
    <p:extLst>
      <p:ext uri="{BB962C8B-B14F-4D97-AF65-F5344CB8AC3E}">
        <p14:creationId xmlns:p14="http://schemas.microsoft.com/office/powerpoint/2010/main" val="93491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4217</TotalTime>
  <Words>537</Words>
  <Application>Microsoft Macintosh PowerPoint</Application>
  <PresentationFormat>Widescreen</PresentationFormat>
  <Paragraphs>60</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vince sanremoproductions.com</dc:creator>
  <cp:lastModifiedBy>vince sanremoproductions.com</cp:lastModifiedBy>
  <cp:revision>5</cp:revision>
  <dcterms:created xsi:type="dcterms:W3CDTF">2025-09-24T18:09:45Z</dcterms:created>
  <dcterms:modified xsi:type="dcterms:W3CDTF">2025-10-04T22:07:20Z</dcterms:modified>
</cp:coreProperties>
</file>